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14">
  <p:sldMasterIdLst>
    <p:sldMasterId id="2147484014" r:id="rId1"/>
  </p:sldMasterIdLst>
  <p:notesMasterIdLst>
    <p:notesMasterId r:id="rId11"/>
  </p:notesMasterIdLst>
  <p:handoutMasterIdLst>
    <p:handoutMasterId r:id="rId12"/>
  </p:handoutMasterIdLst>
  <p:sldIdLst>
    <p:sldId id="256" r:id="rId2"/>
    <p:sldId id="410" r:id="rId3"/>
    <p:sldId id="411" r:id="rId4"/>
    <p:sldId id="412" r:id="rId5"/>
    <p:sldId id="415" r:id="rId6"/>
    <p:sldId id="413" r:id="rId7"/>
    <p:sldId id="416" r:id="rId8"/>
    <p:sldId id="407" r:id="rId9"/>
    <p:sldId id="374" r:id="rId10"/>
  </p:sldIdLst>
  <p:sldSz cx="9144000" cy="5143500" type="screen16x9"/>
  <p:notesSz cx="6946900" cy="92329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accent2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12C"/>
    <a:srgbClr val="0D397C"/>
    <a:srgbClr val="9CC9CE"/>
    <a:srgbClr val="0D4C7C"/>
    <a:srgbClr val="1F497D"/>
    <a:srgbClr val="0C4D90"/>
    <a:srgbClr val="92D050"/>
    <a:srgbClr val="FF0000"/>
    <a:srgbClr val="FFFF00"/>
    <a:srgbClr val="75B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5394" autoAdjust="0"/>
  </p:normalViewPr>
  <p:slideViewPr>
    <p:cSldViewPr>
      <p:cViewPr varScale="1">
        <p:scale>
          <a:sx n="112" d="100"/>
          <a:sy n="112" d="100"/>
        </p:scale>
        <p:origin x="77" y="101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318" y="-102"/>
      </p:cViewPr>
      <p:guideLst>
        <p:guide orient="horz" pos="2908"/>
        <p:guide pos="218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1" tIns="0" rIns="19261" bIns="0" numCol="1" anchor="t" anchorCtr="0" compatLnSpc="1">
            <a:prstTxWarp prst="textNoShape">
              <a:avLst/>
            </a:prstTxWarp>
          </a:bodyPr>
          <a:lstStyle>
            <a:lvl1pPr defTabSz="923925">
              <a:defRPr sz="1000" i="1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1" tIns="0" rIns="19261" bIns="0" numCol="1" anchor="t" anchorCtr="0" compatLnSpc="1">
            <a:prstTxWarp prst="textNoShape">
              <a:avLst/>
            </a:prstTxWarp>
          </a:bodyPr>
          <a:lstStyle>
            <a:lvl1pPr algn="r" defTabSz="923925">
              <a:defRPr sz="1000" i="1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0938"/>
            <a:ext cx="3009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1" tIns="0" rIns="19261" bIns="0" numCol="1" anchor="b" anchorCtr="0" compatLnSpc="1">
            <a:prstTxWarp prst="textNoShape">
              <a:avLst/>
            </a:prstTxWarp>
          </a:bodyPr>
          <a:lstStyle>
            <a:lvl1pPr defTabSz="923925">
              <a:defRPr sz="1000" i="1">
                <a:solidFill>
                  <a:schemeClr val="tx1"/>
                </a:solidFill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770938"/>
            <a:ext cx="3009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1" tIns="0" rIns="19261" bIns="0" numCol="1" anchor="b" anchorCtr="0" compatLnSpc="1">
            <a:prstTxWarp prst="textNoShape">
              <a:avLst/>
            </a:prstTxWarp>
          </a:bodyPr>
          <a:lstStyle>
            <a:lvl1pPr algn="r" defTabSz="923925">
              <a:defRPr sz="1000" i="1">
                <a:solidFill>
                  <a:schemeClr val="tx1"/>
                </a:solidFill>
              </a:defRPr>
            </a:lvl1pPr>
          </a:lstStyle>
          <a:p>
            <a:fld id="{B859FC7A-C064-4A44-9098-26746861AD0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93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6875" y="692150"/>
            <a:ext cx="6153150" cy="346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86263"/>
            <a:ext cx="5095875" cy="41544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455" tIns="46227" rIns="92455" bIns="462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0938"/>
            <a:ext cx="3009900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770938"/>
            <a:ext cx="3009900" cy="4619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455" tIns="46227" rIns="92455" bIns="4622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EBA73EC7-608B-4516-81FF-FA7CFA224C17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976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707904" y="2324100"/>
            <a:ext cx="5105400" cy="533400"/>
          </a:xfrm>
          <a:prstGeom prst="rect">
            <a:avLst/>
          </a:prstGeom>
        </p:spPr>
        <p:txBody>
          <a:bodyPr vert="horz">
            <a:noAutofit/>
          </a:bodyPr>
          <a:lstStyle>
            <a:lvl1pPr>
              <a:defRPr sz="3200" b="0" i="0">
                <a:solidFill>
                  <a:srgbClr val="0C4D90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Picture 4" descr="LabWare_logo_2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6" y="4038034"/>
            <a:ext cx="1698004" cy="1002030"/>
          </a:xfrm>
          <a:prstGeom prst="rect">
            <a:avLst/>
          </a:prstGeom>
        </p:spPr>
      </p:pic>
      <p:pic>
        <p:nvPicPr>
          <p:cNvPr id="8" name="Picture 7" descr="LabWare_logo_2020.png">
            <a:extLst>
              <a:ext uri="{FF2B5EF4-FFF2-40B4-BE49-F238E27FC236}">
                <a16:creationId xmlns:a16="http://schemas.microsoft.com/office/drawing/2014/main" id="{C188DE55-11FF-407C-B437-97A446E2B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596" y="4038034"/>
            <a:ext cx="1698004" cy="1002030"/>
          </a:xfrm>
          <a:prstGeom prst="rect">
            <a:avLst/>
          </a:prstGeom>
        </p:spPr>
      </p:pic>
      <p:pic>
        <p:nvPicPr>
          <p:cNvPr id="9" name="Picture 8" descr="VerticalGraphic2_2020flat.png">
            <a:extLst>
              <a:ext uri="{FF2B5EF4-FFF2-40B4-BE49-F238E27FC236}">
                <a16:creationId xmlns:a16="http://schemas.microsoft.com/office/drawing/2014/main" id="{FB3683AA-006C-4A33-AE4F-3D02BF1D78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54"/>
            <a:ext cx="3532464" cy="480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49935"/>
      </p:ext>
    </p:extLst>
  </p:cSld>
  <p:clrMapOvr>
    <a:masterClrMapping/>
  </p:clrMapOvr>
  <p:transition spd="med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bulle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 bwMode="auto">
          <a:xfrm>
            <a:off x="304800" y="627534"/>
            <a:ext cx="8534400" cy="0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gradFill flip="none" rotWithShape="1">
              <a:gsLst>
                <a:gs pos="32000">
                  <a:srgbClr val="0C4D90"/>
                </a:gs>
                <a:gs pos="89000">
                  <a:srgbClr val="73B23E"/>
                </a:gs>
              </a:gsLst>
              <a:lin ang="10440000" scaled="0"/>
              <a:tileRect/>
            </a:gra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36004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800"/>
              </a:spcBef>
              <a:buClr>
                <a:srgbClr val="75B63F"/>
              </a:buClr>
              <a:buSzPct val="100000"/>
              <a:buFont typeface="Arial"/>
              <a:buChar char="•"/>
              <a:defRPr sz="2400" b="0">
                <a:solidFill>
                  <a:srgbClr val="555555"/>
                </a:solidFill>
                <a:latin typeface="Verdana"/>
                <a:cs typeface="Verdana"/>
              </a:defRPr>
            </a:lvl1pPr>
            <a:lvl2pPr marL="800100" indent="-342900">
              <a:spcBef>
                <a:spcPts val="800"/>
              </a:spcBef>
              <a:buClr>
                <a:srgbClr val="75B63F"/>
              </a:buClr>
              <a:buFont typeface="Arial"/>
              <a:buChar char="•"/>
              <a:defRPr sz="2200">
                <a:solidFill>
                  <a:srgbClr val="555555"/>
                </a:solidFill>
                <a:latin typeface="Verdana"/>
                <a:cs typeface="Verdana"/>
              </a:defRPr>
            </a:lvl2pPr>
            <a:lvl3pPr marL="1257300" indent="-342900">
              <a:spcBef>
                <a:spcPts val="800"/>
              </a:spcBef>
              <a:buClr>
                <a:srgbClr val="73B23E"/>
              </a:buClr>
              <a:buFont typeface="Arial"/>
              <a:buChar char="•"/>
              <a:defRPr sz="2000">
                <a:solidFill>
                  <a:srgbClr val="555555"/>
                </a:solidFill>
                <a:latin typeface="Verdana"/>
                <a:cs typeface="Verdana"/>
              </a:defRPr>
            </a:lvl3pPr>
            <a:lvl4pPr marL="1714500" indent="-342900">
              <a:spcBef>
                <a:spcPts val="800"/>
              </a:spcBef>
              <a:buClr>
                <a:srgbClr val="73B23E"/>
              </a:buClr>
              <a:buFont typeface="Arial"/>
              <a:buChar char="•"/>
              <a:defRPr sz="180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171700" indent="-342900">
              <a:spcBef>
                <a:spcPts val="800"/>
              </a:spcBef>
              <a:buClr>
                <a:srgbClr val="73B23E"/>
              </a:buClr>
              <a:buFont typeface="Arial"/>
              <a:buChar char="•"/>
              <a:defRPr sz="1600" baseline="0">
                <a:solidFill>
                  <a:srgbClr val="55555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8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0C4D90"/>
                </a:solidFill>
                <a:latin typeface="Verdana"/>
                <a:cs typeface="Verdana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53504"/>
      </p:ext>
    </p:extLst>
  </p:cSld>
  <p:clrMapOvr>
    <a:masterClrMapping/>
  </p:clrMapOvr>
  <p:transition spd="med" advClick="0">
    <p:wipe dir="r"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0" y="971550"/>
            <a:ext cx="6400800" cy="3200400"/>
          </a:xfrm>
          <a:prstGeom prst="rect">
            <a:avLst/>
          </a:prstGeom>
        </p:spPr>
        <p:txBody>
          <a:bodyPr vert="horz"/>
          <a:lstStyle>
            <a:lvl1pPr marL="0" indent="0">
              <a:buSzPct val="90000"/>
              <a:buFont typeface="Arial"/>
              <a:buNone/>
              <a:defRPr sz="2400" b="0">
                <a:solidFill>
                  <a:srgbClr val="555555"/>
                </a:solidFill>
                <a:latin typeface="Verdana"/>
                <a:cs typeface="Verdana"/>
              </a:defRPr>
            </a:lvl1pPr>
            <a:lvl2pPr>
              <a:defRPr sz="2000">
                <a:solidFill>
                  <a:srgbClr val="555555"/>
                </a:solidFill>
                <a:latin typeface="Avenir Light"/>
                <a:cs typeface="Avenir Light"/>
              </a:defRPr>
            </a:lvl2pPr>
            <a:lvl3pPr>
              <a:defRPr sz="2000">
                <a:solidFill>
                  <a:srgbClr val="555555"/>
                </a:solidFill>
                <a:latin typeface="Avenir Light"/>
                <a:cs typeface="Avenir Light"/>
              </a:defRPr>
            </a:lvl3pPr>
            <a:lvl4pPr>
              <a:defRPr sz="2000">
                <a:solidFill>
                  <a:srgbClr val="555555"/>
                </a:solidFill>
                <a:latin typeface="Avenir Light"/>
                <a:cs typeface="Avenir Light"/>
              </a:defRPr>
            </a:lvl4pPr>
            <a:lvl5pPr>
              <a:defRPr sz="2000">
                <a:solidFill>
                  <a:srgbClr val="555555"/>
                </a:solidFill>
                <a:latin typeface="Avenir Light"/>
                <a:cs typeface="Avenir Light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5" name="Picture 4" descr="LabWare_logo_2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90950"/>
            <a:ext cx="1943502" cy="1146906"/>
          </a:xfrm>
          <a:prstGeom prst="rect">
            <a:avLst/>
          </a:prstGeom>
        </p:spPr>
      </p:pic>
      <p:pic>
        <p:nvPicPr>
          <p:cNvPr id="7" name="Picture 6" descr="LabWare_logo_2020.png">
            <a:extLst>
              <a:ext uri="{FF2B5EF4-FFF2-40B4-BE49-F238E27FC236}">
                <a16:creationId xmlns:a16="http://schemas.microsoft.com/office/drawing/2014/main" id="{055AADA4-B613-4159-A1A1-0969BD8B5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790950"/>
            <a:ext cx="1943502" cy="1146906"/>
          </a:xfrm>
          <a:prstGeom prst="rect">
            <a:avLst/>
          </a:prstGeom>
        </p:spPr>
      </p:pic>
      <p:pic>
        <p:nvPicPr>
          <p:cNvPr id="9" name="Picture 8" descr="PPT.Backpage2020Flat.png">
            <a:extLst>
              <a:ext uri="{FF2B5EF4-FFF2-40B4-BE49-F238E27FC236}">
                <a16:creationId xmlns:a16="http://schemas.microsoft.com/office/drawing/2014/main" id="{E5CC3959-B8E9-4311-8920-7A00412D9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0122"/>
      </p:ext>
    </p:extLst>
  </p:cSld>
  <p:clrMapOvr>
    <a:masterClrMapping/>
  </p:clrMapOvr>
  <p:transition spd="med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3558"/>
            <a:ext cx="4040188" cy="4810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rgbClr val="0C4D90"/>
                </a:solidFill>
                <a:latin typeface="Verdana"/>
                <a:cs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419622"/>
            <a:ext cx="4040188" cy="29622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3B23E"/>
              </a:buClr>
              <a:buFont typeface="Arial"/>
              <a:buChar char="•"/>
              <a:defRPr sz="2200" b="0">
                <a:solidFill>
                  <a:srgbClr val="555555"/>
                </a:solidFill>
                <a:latin typeface="Verdana"/>
                <a:cs typeface="Verdana"/>
              </a:defRPr>
            </a:lvl1pPr>
            <a:lvl2pPr marL="742950" indent="-285750">
              <a:buClr>
                <a:srgbClr val="75B63F"/>
              </a:buClr>
              <a:buFont typeface="Arial"/>
              <a:buChar char="•"/>
              <a:defRPr sz="2000">
                <a:solidFill>
                  <a:srgbClr val="555555"/>
                </a:solidFill>
                <a:latin typeface="Verdana"/>
                <a:cs typeface="Verdana"/>
              </a:defRPr>
            </a:lvl2pPr>
            <a:lvl3pPr marL="1257300" indent="-342900">
              <a:buClr>
                <a:srgbClr val="75B63F"/>
              </a:buClr>
              <a:buFont typeface="Arial"/>
              <a:buChar char="•"/>
              <a:defRPr sz="1800">
                <a:solidFill>
                  <a:srgbClr val="555555"/>
                </a:solidFill>
                <a:latin typeface="Verdana"/>
                <a:cs typeface="Verdana"/>
              </a:defRPr>
            </a:lvl3pPr>
            <a:lvl4pPr marL="1714500" indent="-342900">
              <a:buClr>
                <a:srgbClr val="75B63F"/>
              </a:buClr>
              <a:buFont typeface="Arial"/>
              <a:buChar char="•"/>
              <a:defRPr sz="1600">
                <a:solidFill>
                  <a:srgbClr val="555555"/>
                </a:solidFill>
                <a:latin typeface="Verdana"/>
                <a:cs typeface="Verdana"/>
              </a:defRPr>
            </a:lvl4pPr>
            <a:lvl5pPr marL="2171700" indent="-342900">
              <a:buClr>
                <a:srgbClr val="75B63F"/>
              </a:buClr>
              <a:buFont typeface="Arial"/>
              <a:buChar char="•"/>
              <a:defRPr sz="1400">
                <a:solidFill>
                  <a:srgbClr val="555555"/>
                </a:solidFill>
                <a:latin typeface="Verdana"/>
                <a:cs typeface="Verdan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0538"/>
            <a:ext cx="9144000" cy="6349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0C4D90"/>
                </a:solidFill>
                <a:latin typeface="Verdana"/>
                <a:cs typeface="Verdana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0"/>
          </p:nvPr>
        </p:nvSpPr>
        <p:spPr>
          <a:xfrm>
            <a:off x="4648200" y="843558"/>
            <a:ext cx="4040188" cy="4810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900" b="0">
                <a:solidFill>
                  <a:srgbClr val="0C4D90"/>
                </a:solidFill>
                <a:latin typeface="Verdana"/>
                <a:cs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4648200" y="1419622"/>
            <a:ext cx="4040188" cy="2962275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3B23E"/>
              </a:buClr>
              <a:buFont typeface="Arial"/>
              <a:buChar char="•"/>
              <a:defRPr sz="2200" b="0">
                <a:solidFill>
                  <a:srgbClr val="555555"/>
                </a:solidFill>
                <a:latin typeface="Verdana"/>
                <a:cs typeface="Verdana"/>
              </a:defRPr>
            </a:lvl1pPr>
            <a:lvl2pPr marL="742950" indent="-285750">
              <a:buClr>
                <a:srgbClr val="75B63F"/>
              </a:buClr>
              <a:buFont typeface="Arial"/>
              <a:buChar char="•"/>
              <a:defRPr sz="2000">
                <a:solidFill>
                  <a:srgbClr val="555555"/>
                </a:solidFill>
                <a:latin typeface="Verdana"/>
                <a:cs typeface="Verdana"/>
              </a:defRPr>
            </a:lvl2pPr>
            <a:lvl3pPr marL="1257300" indent="-342900">
              <a:buClr>
                <a:srgbClr val="75B63F"/>
              </a:buClr>
              <a:buFont typeface="Arial"/>
              <a:buChar char="•"/>
              <a:defRPr sz="1800">
                <a:solidFill>
                  <a:srgbClr val="555555"/>
                </a:solidFill>
                <a:latin typeface="Verdana"/>
                <a:cs typeface="Verdana"/>
              </a:defRPr>
            </a:lvl3pPr>
            <a:lvl4pPr marL="1714500" indent="-342900">
              <a:buClr>
                <a:srgbClr val="75B63F"/>
              </a:buClr>
              <a:buFont typeface="Arial"/>
              <a:buChar char="•"/>
              <a:defRPr sz="1600">
                <a:solidFill>
                  <a:srgbClr val="555555"/>
                </a:solidFill>
                <a:latin typeface="Verdana"/>
                <a:cs typeface="Verdana"/>
              </a:defRPr>
            </a:lvl4pPr>
            <a:lvl5pPr marL="2171700" indent="-342900">
              <a:buClr>
                <a:srgbClr val="75B63F"/>
              </a:buClr>
              <a:buFont typeface="Arial"/>
              <a:buChar char="•"/>
              <a:defRPr sz="1400">
                <a:solidFill>
                  <a:srgbClr val="555555"/>
                </a:solidFill>
                <a:latin typeface="Verdana"/>
                <a:cs typeface="Verdan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7"/>
          <p:cNvCxnSpPr/>
          <p:nvPr/>
        </p:nvCxnSpPr>
        <p:spPr bwMode="auto">
          <a:xfrm>
            <a:off x="304800" y="627534"/>
            <a:ext cx="8534400" cy="0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gradFill flip="none" rotWithShape="1">
              <a:gsLst>
                <a:gs pos="32000">
                  <a:srgbClr val="0C4D90"/>
                </a:gs>
                <a:gs pos="89000">
                  <a:srgbClr val="73B23E"/>
                </a:gs>
              </a:gsLst>
              <a:lin ang="10440000" scaled="0"/>
              <a:tileRect/>
            </a:gra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4AC6A8-7596-4ACC-895C-14683AF706DA}"/>
              </a:ext>
            </a:extLst>
          </p:cNvPr>
          <p:cNvCxnSpPr/>
          <p:nvPr userDrawn="1"/>
        </p:nvCxnSpPr>
        <p:spPr bwMode="auto">
          <a:xfrm>
            <a:off x="304800" y="627534"/>
            <a:ext cx="8534400" cy="0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gradFill flip="none" rotWithShape="1">
              <a:gsLst>
                <a:gs pos="32000">
                  <a:srgbClr val="0C4D90"/>
                </a:gs>
                <a:gs pos="89000">
                  <a:srgbClr val="73B23E"/>
                </a:gs>
              </a:gsLst>
              <a:lin ang="10440000" scaled="0"/>
              <a:tileRect/>
            </a:gra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945678065"/>
      </p:ext>
    </p:extLst>
  </p:cSld>
  <p:clrMapOvr>
    <a:masterClrMapping/>
  </p:clrMapOvr>
  <p:transition spd="med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652115"/>
          </a:xfrm>
        </p:spPr>
        <p:txBody>
          <a:bodyPr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3000" b="1" dirty="0">
                <a:solidFill>
                  <a:srgbClr val="0C4D90"/>
                </a:solidFill>
                <a:latin typeface="Verdana"/>
                <a:ea typeface="ＭＳ Ｐゴシック" charset="-128"/>
                <a:cs typeface="Verdana"/>
              </a:defRPr>
            </a:lvl1pPr>
          </a:lstStyle>
          <a:p>
            <a:r>
              <a:rPr lang="pt-BR"/>
              <a:t>Clique para editar o título Mestre</a:t>
            </a:r>
            <a:endParaRPr lang="en-GB" dirty="0"/>
          </a:p>
        </p:txBody>
      </p:sp>
      <p:cxnSp>
        <p:nvCxnSpPr>
          <p:cNvPr id="3" name="Straight Connector 7"/>
          <p:cNvCxnSpPr/>
          <p:nvPr/>
        </p:nvCxnSpPr>
        <p:spPr bwMode="auto">
          <a:xfrm>
            <a:off x="304800" y="627534"/>
            <a:ext cx="8534400" cy="0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gradFill flip="none" rotWithShape="1">
              <a:gsLst>
                <a:gs pos="32000">
                  <a:srgbClr val="0C4D90"/>
                </a:gs>
                <a:gs pos="89000">
                  <a:srgbClr val="73B23E"/>
                </a:gs>
              </a:gsLst>
              <a:lin ang="10440000" scaled="0"/>
              <a:tileRect/>
            </a:gra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5576144B-C3EB-4326-9D6A-4C01534FC015}"/>
              </a:ext>
            </a:extLst>
          </p:cNvPr>
          <p:cNvCxnSpPr/>
          <p:nvPr userDrawn="1"/>
        </p:nvCxnSpPr>
        <p:spPr bwMode="auto">
          <a:xfrm>
            <a:off x="304800" y="627534"/>
            <a:ext cx="8534400" cy="0"/>
          </a:xfrm>
          <a:prstGeom prst="straightConnector1">
            <a:avLst/>
          </a:prstGeom>
          <a:solidFill>
            <a:schemeClr val="accent1"/>
          </a:solidFill>
          <a:ln w="28575" cap="rnd" cmpd="sng" algn="ctr">
            <a:gradFill flip="none" rotWithShape="1">
              <a:gsLst>
                <a:gs pos="32000">
                  <a:srgbClr val="0C4D90"/>
                </a:gs>
                <a:gs pos="89000">
                  <a:srgbClr val="73B23E"/>
                </a:gs>
              </a:gsLst>
              <a:lin ang="10440000" scaled="0"/>
              <a:tileRect/>
            </a:gra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250223843"/>
      </p:ext>
    </p:extLst>
  </p:cSld>
  <p:clrMapOvr>
    <a:masterClrMapping/>
  </p:clrMapOvr>
  <p:transition spd="med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663" y="4579162"/>
            <a:ext cx="743422" cy="42462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40" y="4880679"/>
            <a:ext cx="1125455" cy="792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1438" y="54355"/>
            <a:ext cx="6961123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0C4D9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rgbClr val="0C4D9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645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0"/>
            <a:ext cx="7924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>
          <a:xfrm>
            <a:off x="76200" y="4806280"/>
            <a:ext cx="9144000" cy="285750"/>
          </a:xfrm>
          <a:prstGeom prst="rect">
            <a:avLst/>
          </a:prstGeom>
          <a:ln/>
        </p:spPr>
        <p:txBody>
          <a:bodyPr wrap="square" numCol="1" spcCol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accent2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defTabSz="914400">
              <a:tabLst>
                <a:tab pos="4486275" algn="ctr"/>
              </a:tabLst>
              <a:defRPr/>
            </a:pPr>
            <a:r>
              <a:rPr lang="en-US" sz="900" b="0" dirty="0">
                <a:solidFill>
                  <a:srgbClr val="0C4D90"/>
                </a:solidFill>
                <a:latin typeface="Century Gothic"/>
                <a:cs typeface="Century Gothic"/>
              </a:rPr>
              <a:t>    </a:t>
            </a:r>
            <a:r>
              <a:rPr lang="en-US" sz="1000" b="0" dirty="0">
                <a:solidFill>
                  <a:srgbClr val="0C4D90"/>
                </a:solidFill>
                <a:latin typeface="Century Gothic"/>
                <a:cs typeface="Century Gothic"/>
              </a:rPr>
              <a:t> </a:t>
            </a:r>
            <a:r>
              <a:rPr lang="en-US" sz="900" b="1" kern="1200" dirty="0">
                <a:solidFill>
                  <a:schemeClr val="bg1"/>
                </a:solidFill>
                <a:effectLst/>
                <a:latin typeface="Century Gothic"/>
                <a:ea typeface="ＭＳ Ｐゴシック" charset="-128"/>
                <a:cs typeface="Century Gothic"/>
              </a:rPr>
              <a:t>LabWare</a:t>
            </a:r>
            <a:r>
              <a:rPr lang="en-US" sz="900" b="1" kern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®</a:t>
            </a:r>
            <a:r>
              <a:rPr lang="en-US" sz="800" b="0" dirty="0">
                <a:solidFill>
                  <a:srgbClr val="0C4D90"/>
                </a:solidFill>
                <a:latin typeface="Century Gothic"/>
                <a:cs typeface="Century Gothic"/>
              </a:rPr>
              <a:t>	</a:t>
            </a:r>
            <a:fld id="{F66BDABC-8D02-408B-AA29-E11366387981}" type="slidenum">
              <a:rPr lang="en-US" sz="800" b="0" smtClean="0">
                <a:solidFill>
                  <a:srgbClr val="0C4D90"/>
                </a:solidFill>
                <a:latin typeface="Century Gothic"/>
                <a:cs typeface="Century Gothic"/>
              </a:rPr>
              <a:pPr defTabSz="914400">
                <a:tabLst>
                  <a:tab pos="4486275" algn="ctr"/>
                </a:tabLst>
                <a:defRPr/>
              </a:pPr>
              <a:t>‹nº›</a:t>
            </a:fld>
            <a:endParaRPr lang="en-US" sz="800" b="0" dirty="0">
              <a:solidFill>
                <a:srgbClr val="0C4D90"/>
              </a:solidFill>
              <a:latin typeface="Century Gothic"/>
              <a:cs typeface="Century Gothic"/>
            </a:endParaRPr>
          </a:p>
        </p:txBody>
      </p:sp>
      <p:pic>
        <p:nvPicPr>
          <p:cNvPr id="13" name="Picture 12" descr="LabWare_logo_2020.png">
            <a:extLst>
              <a:ext uri="{FF2B5EF4-FFF2-40B4-BE49-F238E27FC236}">
                <a16:creationId xmlns:a16="http://schemas.microsoft.com/office/drawing/2014/main" id="{C86DB752-2B14-4772-9E16-4CA8766B8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45516"/>
            <a:ext cx="1066800" cy="629543"/>
          </a:xfrm>
          <a:prstGeom prst="rect">
            <a:avLst/>
          </a:prstGeom>
        </p:spPr>
      </p:pic>
      <p:pic>
        <p:nvPicPr>
          <p:cNvPr id="14" name="Picture 13" descr="LabWare_logo_2020.png">
            <a:extLst>
              <a:ext uri="{FF2B5EF4-FFF2-40B4-BE49-F238E27FC236}">
                <a16:creationId xmlns:a16="http://schemas.microsoft.com/office/drawing/2014/main" id="{0E11D264-209C-459B-866C-0C2D8304A9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45516"/>
            <a:ext cx="1066800" cy="6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5887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</p:sldLayoutIdLst>
  <p:transition spd="med" advClick="0">
    <p:wipe dir="r"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SzPct val="60000"/>
        <a:buFont typeface="Wingdings" charset="2"/>
        <a:buChar char="n"/>
        <a:defRPr sz="2800" b="1">
          <a:solidFill>
            <a:schemeClr val="bg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chemeClr val="bg1"/>
        </a:buClr>
        <a:buFont typeface="Times" charset="0"/>
        <a:buChar char="•"/>
        <a:defRPr sz="2400">
          <a:solidFill>
            <a:schemeClr val="bg2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069" y="207263"/>
            <a:ext cx="3230619" cy="4688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01617" y="1491630"/>
            <a:ext cx="423972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solidFill>
                  <a:srgbClr val="0C4D90"/>
                </a:solidFill>
                <a:latin typeface="Verdana"/>
                <a:cs typeface="Verdana"/>
              </a:rPr>
              <a:t>Data</a:t>
            </a:r>
            <a:r>
              <a:rPr sz="3200" b="1" dirty="0">
                <a:solidFill>
                  <a:srgbClr val="0C4D90"/>
                </a:solidFill>
                <a:latin typeface="Verdana"/>
                <a:cs typeface="Verdana"/>
              </a:rPr>
              <a:t> </a:t>
            </a:r>
            <a:r>
              <a:rPr sz="3200" b="1" spc="-5" dirty="0">
                <a:solidFill>
                  <a:srgbClr val="0C4D90"/>
                </a:solidFill>
                <a:latin typeface="Verdana"/>
                <a:cs typeface="Verdana"/>
              </a:rPr>
              <a:t>Science</a:t>
            </a:r>
            <a:r>
              <a:rPr sz="3200" b="1" dirty="0">
                <a:solidFill>
                  <a:srgbClr val="0C4D90"/>
                </a:solidFill>
                <a:latin typeface="Verdana"/>
                <a:cs typeface="Verdana"/>
              </a:rPr>
              <a:t> </a:t>
            </a:r>
            <a:r>
              <a:rPr lang="pt-BR" sz="3200" b="1" spc="-5" dirty="0" err="1">
                <a:solidFill>
                  <a:srgbClr val="0C4D90"/>
                </a:solidFill>
                <a:latin typeface="Verdana"/>
                <a:cs typeface="Verdana"/>
              </a:rPr>
              <a:t>Engine</a:t>
            </a:r>
            <a:r>
              <a:rPr lang="pt-BR" sz="3200" b="1" spc="-5" dirty="0">
                <a:solidFill>
                  <a:srgbClr val="0C4D90"/>
                </a:solidFill>
                <a:latin typeface="Verdana"/>
                <a:cs typeface="Verdana"/>
              </a:rPr>
              <a:t> Template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8397" y="2459223"/>
            <a:ext cx="5152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2400" b="1" spc="-5" dirty="0">
                <a:solidFill>
                  <a:srgbClr val="7CBE3C"/>
                </a:solidFill>
                <a:latin typeface="Verdana"/>
                <a:cs typeface="Verdana"/>
              </a:rPr>
              <a:t>Use Case - RUL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801617" cy="51434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0272" y="2957728"/>
            <a:ext cx="1240924" cy="13422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a typeface="Tahoma" panose="020B0604030504040204" pitchFamily="34" charset="0"/>
              </a:rPr>
              <a:t>Motivation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BD706F-A259-209F-FD1D-7DA65B2C6CE4}"/>
              </a:ext>
            </a:extLst>
          </p:cNvPr>
          <p:cNvSpPr txBox="1"/>
          <p:nvPr/>
        </p:nvSpPr>
        <p:spPr>
          <a:xfrm>
            <a:off x="3491880" y="2031400"/>
            <a:ext cx="489654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In order to sustain the fierce market competitiveness, companies are driven by the search for more optimized and cost-effective maintenance processes. The correct choice of the maintenance management model that an industry adopts directly affects costs, as well-executed planning contributes to waste reduction and improves machine utilization.</a:t>
            </a:r>
            <a:endParaRPr lang="pt-BR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Manutencao Imagens – Download Grátis no Freepik">
            <a:extLst>
              <a:ext uri="{FF2B5EF4-FFF2-40B4-BE49-F238E27FC236}">
                <a16:creationId xmlns:a16="http://schemas.microsoft.com/office/drawing/2014/main" id="{778214D4-C9D9-D991-F878-D58660B30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81748"/>
            <a:ext cx="2499742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91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611FD0-2D0C-E125-3199-D1289E901EBC}"/>
              </a:ext>
            </a:extLst>
          </p:cNvPr>
          <p:cNvSpPr/>
          <p:nvPr/>
        </p:nvSpPr>
        <p:spPr bwMode="auto">
          <a:xfrm>
            <a:off x="0" y="0"/>
            <a:ext cx="9144000" cy="6100142"/>
          </a:xfrm>
          <a:prstGeom prst="rect">
            <a:avLst/>
          </a:prstGeom>
          <a:solidFill>
            <a:srgbClr val="1F497D"/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637E6035-816C-32CE-A740-87FAF5B88CCF}"/>
              </a:ext>
            </a:extLst>
          </p:cNvPr>
          <p:cNvSpPr/>
          <p:nvPr/>
        </p:nvSpPr>
        <p:spPr bwMode="auto">
          <a:xfrm>
            <a:off x="1424199" y="20538"/>
            <a:ext cx="5431506" cy="5143500"/>
          </a:xfrm>
          <a:prstGeom prst="parallelogram">
            <a:avLst>
              <a:gd name="adj" fmla="val 28519"/>
            </a:avLst>
          </a:prstGeom>
          <a:blipFill>
            <a:blip r:embed="rId2"/>
            <a:stretch>
              <a:fillRect/>
            </a:stretch>
          </a:blip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5" name="Paralelogramo 4">
            <a:extLst>
              <a:ext uri="{FF2B5EF4-FFF2-40B4-BE49-F238E27FC236}">
                <a16:creationId xmlns:a16="http://schemas.microsoft.com/office/drawing/2014/main" id="{48A007C3-7A61-49B3-730A-AAF23743D0E1}"/>
              </a:ext>
            </a:extLst>
          </p:cNvPr>
          <p:cNvSpPr/>
          <p:nvPr/>
        </p:nvSpPr>
        <p:spPr bwMode="auto">
          <a:xfrm>
            <a:off x="1943708" y="20538"/>
            <a:ext cx="4392488" cy="5143500"/>
          </a:xfrm>
          <a:prstGeom prst="parallelogram">
            <a:avLst>
              <a:gd name="adj" fmla="val 27915"/>
            </a:avLst>
          </a:prstGeom>
          <a:solidFill>
            <a:schemeClr val="tx1">
              <a:lumMod val="75000"/>
            </a:schemeClr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3BFD9E49-2F64-C1CF-0A13-D39C9DB537BB}"/>
              </a:ext>
            </a:extLst>
          </p:cNvPr>
          <p:cNvSpPr/>
          <p:nvPr/>
        </p:nvSpPr>
        <p:spPr bwMode="auto">
          <a:xfrm>
            <a:off x="830387" y="20538"/>
            <a:ext cx="6619131" cy="5143500"/>
          </a:xfrm>
          <a:prstGeom prst="parallelogram">
            <a:avLst>
              <a:gd name="adj" fmla="val 25980"/>
            </a:avLst>
          </a:prstGeom>
          <a:solidFill>
            <a:schemeClr val="bg1"/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66CF0C-57D3-B028-D900-B9D769A1E90E}"/>
              </a:ext>
            </a:extLst>
          </p:cNvPr>
          <p:cNvSpPr txBox="1"/>
          <p:nvPr/>
        </p:nvSpPr>
        <p:spPr>
          <a:xfrm>
            <a:off x="3491880" y="1203598"/>
            <a:ext cx="17281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 err="1">
                <a:solidFill>
                  <a:schemeClr val="tx1"/>
                </a:solidFill>
                <a:ea typeface="Tahoma" panose="020B0604030504040204" pitchFamily="34" charset="0"/>
              </a:rPr>
              <a:t>Problem</a:t>
            </a:r>
            <a:endParaRPr lang="pt-BR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pPr algn="l"/>
            <a:endParaRPr lang="pt-BR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Not all data generated during maintenance processes is used in planning calculations.</a:t>
            </a:r>
            <a:endParaRPr lang="pt-BR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98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611FD0-2D0C-E125-3199-D1289E901EBC}"/>
              </a:ext>
            </a:extLst>
          </p:cNvPr>
          <p:cNvSpPr/>
          <p:nvPr/>
        </p:nvSpPr>
        <p:spPr bwMode="auto">
          <a:xfrm>
            <a:off x="0" y="0"/>
            <a:ext cx="9144000" cy="6100142"/>
          </a:xfrm>
          <a:prstGeom prst="rect">
            <a:avLst/>
          </a:prstGeom>
          <a:solidFill>
            <a:srgbClr val="1F497D"/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🔥 Railway Train PicsArt Editing Background Download Full HD | MyGodImages">
            <a:extLst>
              <a:ext uri="{FF2B5EF4-FFF2-40B4-BE49-F238E27FC236}">
                <a16:creationId xmlns:a16="http://schemas.microsoft.com/office/drawing/2014/main" id="{06069F61-D1B0-EFCA-86E0-91FF33ACD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768" y="19422"/>
            <a:ext cx="4114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elogramo 4">
            <a:extLst>
              <a:ext uri="{FF2B5EF4-FFF2-40B4-BE49-F238E27FC236}">
                <a16:creationId xmlns:a16="http://schemas.microsoft.com/office/drawing/2014/main" id="{48A007C3-7A61-49B3-730A-AAF23743D0E1}"/>
              </a:ext>
            </a:extLst>
          </p:cNvPr>
          <p:cNvSpPr/>
          <p:nvPr/>
        </p:nvSpPr>
        <p:spPr bwMode="auto">
          <a:xfrm>
            <a:off x="2406155" y="20538"/>
            <a:ext cx="4392488" cy="5143500"/>
          </a:xfrm>
          <a:prstGeom prst="parallelogram">
            <a:avLst>
              <a:gd name="adj" fmla="val 27915"/>
            </a:avLst>
          </a:prstGeom>
          <a:solidFill>
            <a:schemeClr val="tx1">
              <a:lumMod val="75000"/>
            </a:schemeClr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3BFD9E49-2F64-C1CF-0A13-D39C9DB537BB}"/>
              </a:ext>
            </a:extLst>
          </p:cNvPr>
          <p:cNvSpPr/>
          <p:nvPr/>
        </p:nvSpPr>
        <p:spPr bwMode="auto">
          <a:xfrm>
            <a:off x="-2484784" y="20538"/>
            <a:ext cx="6619131" cy="5143500"/>
          </a:xfrm>
          <a:prstGeom prst="parallelogram">
            <a:avLst>
              <a:gd name="adj" fmla="val 25980"/>
            </a:avLst>
          </a:prstGeom>
          <a:solidFill>
            <a:schemeClr val="bg1"/>
          </a:solidFill>
          <a:ln>
            <a:noFill/>
            <a:headEnd type="none" w="sm" len="sm"/>
            <a:tailEnd type="none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65C64D-B72E-31F5-0336-7382EA2EC24E}"/>
              </a:ext>
            </a:extLst>
          </p:cNvPr>
          <p:cNvSpPr txBox="1"/>
          <p:nvPr/>
        </p:nvSpPr>
        <p:spPr>
          <a:xfrm>
            <a:off x="3959423" y="1275605"/>
            <a:ext cx="17281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 err="1">
                <a:solidFill>
                  <a:schemeClr val="bg1">
                    <a:lumMod val="50000"/>
                  </a:schemeClr>
                </a:solidFill>
                <a:ea typeface="Tahoma" panose="020B0604030504040204" pitchFamily="34" charset="0"/>
              </a:rPr>
              <a:t>Solution</a:t>
            </a:r>
            <a:endParaRPr lang="pt-BR" dirty="0">
              <a:solidFill>
                <a:schemeClr val="bg1">
                  <a:lumMod val="50000"/>
                </a:schemeClr>
              </a:solidFill>
              <a:ea typeface="Tahoma" panose="020B0604030504040204" pitchFamily="34" charset="0"/>
            </a:endParaRPr>
          </a:p>
          <a:p>
            <a:pPr algn="l"/>
            <a:endParaRPr lang="pt-BR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r>
              <a:rPr lang="en-US" sz="1400" dirty="0">
                <a:solidFill>
                  <a:schemeClr val="bg2"/>
                </a:solidFill>
                <a:latin typeface="Century Gothic" panose="020B0502020202020204" pitchFamily="34" charset="0"/>
              </a:rPr>
              <a:t>Creation of a data integration system for predicting the </a:t>
            </a:r>
            <a:r>
              <a:rPr lang="en-US" sz="1400" b="1" dirty="0">
                <a:solidFill>
                  <a:schemeClr val="bg2"/>
                </a:solidFill>
                <a:latin typeface="Century Gothic" panose="020B0502020202020204" pitchFamily="34" charset="0"/>
              </a:rPr>
              <a:t>remaining useful life</a:t>
            </a:r>
            <a:r>
              <a:rPr lang="en-US" sz="1400" dirty="0">
                <a:solidFill>
                  <a:schemeClr val="bg2"/>
                </a:solidFill>
                <a:latin typeface="Century Gothic" panose="020B0502020202020204" pitchFamily="34" charset="0"/>
              </a:rPr>
              <a:t> of equipment.</a:t>
            </a:r>
            <a:endParaRPr lang="pt-BR" sz="1400" dirty="0">
              <a:solidFill>
                <a:schemeClr val="bg2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EFF153-A5B3-B0EA-EE25-BFE5789EEF72}"/>
              </a:ext>
            </a:extLst>
          </p:cNvPr>
          <p:cNvSpPr txBox="1"/>
          <p:nvPr/>
        </p:nvSpPr>
        <p:spPr>
          <a:xfrm>
            <a:off x="1115616" y="1275606"/>
            <a:ext cx="17281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dirty="0" err="1">
                <a:solidFill>
                  <a:schemeClr val="tx1"/>
                </a:solidFill>
                <a:ea typeface="Tahoma" panose="020B0604030504040204" pitchFamily="34" charset="0"/>
              </a:rPr>
              <a:t>Problem</a:t>
            </a:r>
            <a:endParaRPr lang="pt-BR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pPr algn="l"/>
            <a:endParaRPr lang="pt-BR" dirty="0">
              <a:solidFill>
                <a:schemeClr val="tx1"/>
              </a:solidFill>
              <a:ea typeface="Tahoma" panose="020B060403050404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entury Gothic" panose="020B0502020202020204" pitchFamily="34" charset="0"/>
              </a:rPr>
              <a:t>Not all data generated during maintenance processes is used in planning calculations.</a:t>
            </a:r>
            <a:endParaRPr lang="pt-BR" sz="1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0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ea typeface="Tahoma" panose="020B0604030504040204" pitchFamily="34" charset="0"/>
              </a:rPr>
              <a:t>Rail Transport</a:t>
            </a:r>
          </a:p>
        </p:txBody>
      </p:sp>
      <p:pic>
        <p:nvPicPr>
          <p:cNvPr id="3074" name="Picture 2" descr="Global Rail Transport Market to Grow Six Percent Through 2025 - Logistics  Asia">
            <a:extLst>
              <a:ext uri="{FF2B5EF4-FFF2-40B4-BE49-F238E27FC236}">
                <a16:creationId xmlns:a16="http://schemas.microsoft.com/office/drawing/2014/main" id="{E8044596-23EA-F0E8-8345-4E80291DE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918" y="2211710"/>
            <a:ext cx="5304164" cy="22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15DC229-5DBE-E954-E28B-86B499B1C77A}"/>
              </a:ext>
            </a:extLst>
          </p:cNvPr>
          <p:cNvSpPr txBox="1"/>
          <p:nvPr/>
        </p:nvSpPr>
        <p:spPr>
          <a:xfrm>
            <a:off x="503548" y="1131590"/>
            <a:ext cx="81369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Railway transportation is a crucial component of the infrastructure, especially for the transport of heavy freight over long distances, being an advantageous alternative compared to other means of transportation and presenting a low environmental impact.</a:t>
            </a:r>
            <a:endParaRPr lang="pt-BR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28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Tahoma" panose="020B0604030504040204" pitchFamily="34" charset="0"/>
              </a:rPr>
              <a:t>Wagons</a:t>
            </a:r>
          </a:p>
        </p:txBody>
      </p:sp>
      <p:pic>
        <p:nvPicPr>
          <p:cNvPr id="2052" name="Picture 4" descr="Vagão Azul Escuro PNG transparente - StickPNG">
            <a:extLst>
              <a:ext uri="{FF2B5EF4-FFF2-40B4-BE49-F238E27FC236}">
                <a16:creationId xmlns:a16="http://schemas.microsoft.com/office/drawing/2014/main" id="{2487180E-5DDE-BFFB-CC6C-B0D17CA46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602921"/>
            <a:ext cx="6358664" cy="31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peças de metal, cadeado, barra&#10;&#10;Descrição gerada automaticamente">
            <a:extLst>
              <a:ext uri="{FF2B5EF4-FFF2-40B4-BE49-F238E27FC236}">
                <a16:creationId xmlns:a16="http://schemas.microsoft.com/office/drawing/2014/main" id="{03279CB0-D7E6-6B48-5659-9B5BB3B1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2824">
            <a:off x="276202" y="3057945"/>
            <a:ext cx="2308952" cy="1731714"/>
          </a:xfrm>
          <a:prstGeom prst="rect">
            <a:avLst/>
          </a:prstGeom>
        </p:spPr>
      </p:pic>
      <p:sp>
        <p:nvSpPr>
          <p:cNvPr id="7" name="Seta: Dobrada 6">
            <a:extLst>
              <a:ext uri="{FF2B5EF4-FFF2-40B4-BE49-F238E27FC236}">
                <a16:creationId xmlns:a16="http://schemas.microsoft.com/office/drawing/2014/main" id="{274CD5FA-2240-547C-CA0E-E4D18EBED38A}"/>
              </a:ext>
            </a:extLst>
          </p:cNvPr>
          <p:cNvSpPr/>
          <p:nvPr/>
        </p:nvSpPr>
        <p:spPr bwMode="auto">
          <a:xfrm rot="11201738">
            <a:off x="2521733" y="3579749"/>
            <a:ext cx="648072" cy="504056"/>
          </a:xfrm>
          <a:prstGeom prst="bentArrow">
            <a:avLst>
              <a:gd name="adj1" fmla="val 24605"/>
              <a:gd name="adj2" fmla="val 23283"/>
              <a:gd name="adj3" fmla="val 28220"/>
              <a:gd name="adj4" fmla="val 65870"/>
            </a:avLst>
          </a:prstGeom>
          <a:solidFill>
            <a:schemeClr val="tx1">
              <a:lumMod val="65000"/>
            </a:schemeClr>
          </a:solidFill>
          <a:ln>
            <a:noFil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270646"/>
      </p:ext>
    </p:extLst>
  </p:cSld>
  <p:clrMapOvr>
    <a:masterClrMapping/>
  </p:clrMapOvr>
  <p:transition spd="med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Railway Maintenance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DBC2B6-187C-C189-6AC9-F045B332EA2D}"/>
              </a:ext>
            </a:extLst>
          </p:cNvPr>
          <p:cNvSpPr txBox="1"/>
          <p:nvPr/>
        </p:nvSpPr>
        <p:spPr>
          <a:xfrm>
            <a:off x="503548" y="1448365"/>
            <a:ext cx="8136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Railway maintenance refers to the activities and processes involved in ensuring the safe and efficient operation of railway infrastructure, equipment, and rolling stock. It plays a crucial role in maintaining the reliability, availability, and longevity of railway systems.</a:t>
            </a:r>
          </a:p>
          <a:p>
            <a:pPr algn="just"/>
            <a:endParaRPr lang="en-US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Types of Maintenance:</a:t>
            </a:r>
          </a:p>
          <a:p>
            <a:pPr algn="just"/>
            <a:endParaRPr lang="en-US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Corrective</a:t>
            </a:r>
            <a:endParaRPr lang="pt-BR" sz="1400" dirty="0">
              <a:solidFill>
                <a:srgbClr val="374151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Preventive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rgbClr val="374151"/>
                </a:solidFill>
                <a:latin typeface="Century Gothic" panose="020B0502020202020204" pitchFamily="34" charset="0"/>
              </a:rPr>
              <a:t>Predictive</a:t>
            </a:r>
          </a:p>
        </p:txBody>
      </p:sp>
    </p:spTree>
    <p:extLst>
      <p:ext uri="{BB962C8B-B14F-4D97-AF65-F5344CB8AC3E}">
        <p14:creationId xmlns:p14="http://schemas.microsoft.com/office/powerpoint/2010/main" val="1257009067"/>
      </p:ext>
    </p:extLst>
  </p:cSld>
  <p:clrMapOvr>
    <a:masterClrMapping/>
  </p:clrMapOvr>
  <p:transition spd="med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a typeface="Tahoma" panose="020B0604030504040204" pitchFamily="34" charset="0"/>
              </a:rPr>
              <a:t>System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BE93EF4-B476-D5A5-B652-B5B84B253981}"/>
              </a:ext>
            </a:extLst>
          </p:cNvPr>
          <p:cNvSpPr/>
          <p:nvPr/>
        </p:nvSpPr>
        <p:spPr bwMode="auto">
          <a:xfrm>
            <a:off x="3257854" y="1344263"/>
            <a:ext cx="2628292" cy="715089"/>
          </a:xfrm>
          <a:prstGeom prst="round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b="1" dirty="0" err="1">
                <a:solidFill>
                  <a:schemeClr val="tx1"/>
                </a:solidFill>
                <a:latin typeface="Arial" charset="0"/>
              </a:rPr>
              <a:t>Laboratory</a:t>
            </a:r>
            <a:r>
              <a:rPr lang="pt-BR" b="1" dirty="0">
                <a:solidFill>
                  <a:schemeClr val="tx1"/>
                </a:solidFill>
                <a:latin typeface="Arial" charset="0"/>
              </a:rPr>
              <a:t> – </a:t>
            </a:r>
            <a:r>
              <a:rPr lang="pt-BR" b="1" dirty="0" err="1">
                <a:solidFill>
                  <a:schemeClr val="tx1"/>
                </a:solidFill>
                <a:latin typeface="Arial" charset="0"/>
              </a:rPr>
              <a:t>Maintenance</a:t>
            </a:r>
            <a:r>
              <a:rPr lang="pt-BR" b="1" dirty="0">
                <a:solidFill>
                  <a:schemeClr val="tx1"/>
                </a:solidFill>
                <a:latin typeface="Arial" charset="0"/>
              </a:rPr>
              <a:t> Tests</a:t>
            </a:r>
            <a:endParaRPr kumimoji="0" 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9DD1CCD-D7DB-32E3-ED60-DD961CDDCBF4}"/>
              </a:ext>
            </a:extLst>
          </p:cNvPr>
          <p:cNvSpPr/>
          <p:nvPr/>
        </p:nvSpPr>
        <p:spPr bwMode="auto">
          <a:xfrm>
            <a:off x="4319972" y="2283718"/>
            <a:ext cx="576064" cy="792088"/>
          </a:xfrm>
          <a:prstGeom prst="downArrow">
            <a:avLst/>
          </a:prstGeom>
          <a:solidFill>
            <a:schemeClr val="tx2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  <a:latin typeface="Arial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D4383BD-A5DA-A04A-85DD-9F529D4F7C06}"/>
              </a:ext>
            </a:extLst>
          </p:cNvPr>
          <p:cNvSpPr/>
          <p:nvPr/>
        </p:nvSpPr>
        <p:spPr bwMode="auto">
          <a:xfrm>
            <a:off x="3383868" y="3364128"/>
            <a:ext cx="2448272" cy="715089"/>
          </a:xfrm>
          <a:prstGeom prst="roundRect">
            <a:avLst/>
          </a:prstGeom>
          <a:solidFill>
            <a:schemeClr val="accent1"/>
          </a:solidFill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b="1" dirty="0" err="1">
                <a:solidFill>
                  <a:schemeClr val="tx1"/>
                </a:solidFill>
                <a:latin typeface="Arial" charset="0"/>
              </a:rPr>
              <a:t>Remaining</a:t>
            </a:r>
            <a:r>
              <a:rPr lang="pt-BR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pt-BR" b="1" dirty="0" err="1">
                <a:solidFill>
                  <a:schemeClr val="tx1"/>
                </a:solidFill>
                <a:latin typeface="Arial" charset="0"/>
              </a:rPr>
              <a:t>Useful</a:t>
            </a:r>
            <a:r>
              <a:rPr lang="pt-BR" b="1" dirty="0">
                <a:solidFill>
                  <a:schemeClr val="tx1"/>
                </a:solidFill>
                <a:latin typeface="Arial" charset="0"/>
              </a:rPr>
              <a:t> Life (RUL)</a:t>
            </a:r>
            <a:endParaRPr kumimoji="0" lang="pt-BR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5AB076-C4F0-EFE3-765C-99D0A75A238E}"/>
              </a:ext>
            </a:extLst>
          </p:cNvPr>
          <p:cNvSpPr txBox="1"/>
          <p:nvPr/>
        </p:nvSpPr>
        <p:spPr>
          <a:xfrm>
            <a:off x="5220072" y="2497266"/>
            <a:ext cx="2088232" cy="26161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  <a:ea typeface="Tahoma" panose="020B0604030504040204" pitchFamily="34" charset="0"/>
              </a:rPr>
              <a:t>Maintenance History</a:t>
            </a:r>
            <a:endParaRPr lang="pt-BR" sz="1100" dirty="0">
              <a:solidFill>
                <a:schemeClr val="bg2"/>
              </a:solidFill>
              <a:ea typeface="Tahom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77DA09-AEFC-EA53-9D32-62805BB22EC8}"/>
              </a:ext>
            </a:extLst>
          </p:cNvPr>
          <p:cNvSpPr txBox="1"/>
          <p:nvPr/>
        </p:nvSpPr>
        <p:spPr>
          <a:xfrm>
            <a:off x="6156176" y="3501043"/>
            <a:ext cx="2088232" cy="430887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  <a:ea typeface="Tahoma" panose="020B0604030504040204" pitchFamily="34" charset="0"/>
              </a:rPr>
              <a:t>Machine Learning technique: Random Forest *</a:t>
            </a:r>
            <a:endParaRPr lang="pt-BR" sz="1100" dirty="0">
              <a:solidFill>
                <a:schemeClr val="bg2"/>
              </a:solidFill>
              <a:ea typeface="Tahom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172F2C-F011-4398-6046-653A82EB5B73}"/>
              </a:ext>
            </a:extLst>
          </p:cNvPr>
          <p:cNvSpPr txBox="1"/>
          <p:nvPr/>
        </p:nvSpPr>
        <p:spPr>
          <a:xfrm>
            <a:off x="539552" y="4352145"/>
            <a:ext cx="6156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00" dirty="0">
                <a:solidFill>
                  <a:srgbClr val="374151"/>
                </a:solidFill>
                <a:latin typeface="Century Gothic" panose="020B0502020202020204" pitchFamily="34" charset="0"/>
              </a:rPr>
              <a:t>* Source: Mathew, V., et al.. Prediction of Remaining Useful Lifetime (RUL) of turbofan engine using machine learning. Available in &lt;https://ieeexplore.ieee.org/document/8326010/&gt;</a:t>
            </a:r>
          </a:p>
        </p:txBody>
      </p:sp>
    </p:spTree>
    <p:extLst>
      <p:ext uri="{BB962C8B-B14F-4D97-AF65-F5344CB8AC3E}">
        <p14:creationId xmlns:p14="http://schemas.microsoft.com/office/powerpoint/2010/main" val="2374473175"/>
      </p:ext>
    </p:extLst>
  </p:cSld>
  <p:clrMapOvr>
    <a:masterClrMapping/>
  </p:clrMapOvr>
  <p:transition spd="med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182137"/>
      </p:ext>
    </p:extLst>
  </p:cSld>
  <p:clrMapOvr>
    <a:masterClrMapping/>
  </p:clrMapOvr>
  <p:transition spd="med" advClick="0">
    <p:wipe dir="r"/>
  </p:transition>
</p:sld>
</file>

<file path=ppt/theme/theme1.xml><?xml version="1.0" encoding="utf-8"?>
<a:theme xmlns:a="http://schemas.openxmlformats.org/drawingml/2006/main" name="LabWare 2020">
  <a:themeElements>
    <a:clrScheme name="2020 Labware Templ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D397D"/>
      </a:accent1>
      <a:accent2>
        <a:srgbClr val="7DBF3D"/>
      </a:accent2>
      <a:accent3>
        <a:srgbClr val="9CCACE"/>
      </a:accent3>
      <a:accent4>
        <a:srgbClr val="CBDDE9"/>
      </a:accent4>
      <a:accent5>
        <a:srgbClr val="585C5C"/>
      </a:accent5>
      <a:accent6>
        <a:srgbClr val="CF4A27"/>
      </a:accent6>
      <a:hlink>
        <a:srgbClr val="7DBF3D"/>
      </a:hlink>
      <a:folHlink>
        <a:srgbClr val="A3DEFE"/>
      </a:folHlink>
    </a:clrScheme>
    <a:fontScheme name="2007 AP CEC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sm" len="sm"/>
          <a:tailEnd type="none" w="sm" len="sm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>
            <a:ln>
              <a:noFill/>
            </a:ln>
            <a:solidFill>
              <a:schemeClr val="accent2"/>
            </a:solidFill>
            <a:effectLst/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ea typeface="Tahoma" panose="020B0604030504040204" pitchFamily="34" charset="0"/>
          </a:defRPr>
        </a:defPPr>
      </a:lstStyle>
    </a:txDef>
  </a:objectDefaults>
  <a:extraClrSchemeLst>
    <a:extraClrScheme>
      <a:clrScheme name="2007 AP CEC Templat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 AP CEC Templat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 AP CEC Templat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7 AP CEC Templat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 AP CEC Templat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7 AP CEC Templat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abWare 2020 Powerpoint template v.4.pptx" id="{A1383630-620A-4D48-B660-46C0A812D2E4}" vid="{CCB307B7-FCC1-4D72-AE18-F639774A3D4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LabWare Apresentação LogFer</Template>
  <TotalTime>5165</TotalTime>
  <Words>258</Words>
  <Application>Microsoft Office PowerPoint</Application>
  <PresentationFormat>Apresentação na tela (16:9)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Arial</vt:lpstr>
      <vt:lpstr>Avenir Light</vt:lpstr>
      <vt:lpstr>Calibri</vt:lpstr>
      <vt:lpstr>Century Gothic</vt:lpstr>
      <vt:lpstr>Times</vt:lpstr>
      <vt:lpstr>Times New Roman</vt:lpstr>
      <vt:lpstr>Verdana</vt:lpstr>
      <vt:lpstr>Wingdings</vt:lpstr>
      <vt:lpstr>LabWare 2020</vt:lpstr>
      <vt:lpstr>Apresentação do PowerPoint</vt:lpstr>
      <vt:lpstr>Motivation</vt:lpstr>
      <vt:lpstr>Apresentação do PowerPoint</vt:lpstr>
      <vt:lpstr>Apresentação do PowerPoint</vt:lpstr>
      <vt:lpstr>Rail Transport</vt:lpstr>
      <vt:lpstr>Wagons</vt:lpstr>
      <vt:lpstr>Railway Maintenance</vt:lpstr>
      <vt:lpstr>System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Gabrielly Costa</dc:creator>
  <cp:keywords/>
  <dc:description/>
  <cp:lastModifiedBy>Gabrielly Costa</cp:lastModifiedBy>
  <cp:revision>12</cp:revision>
  <dcterms:created xsi:type="dcterms:W3CDTF">2023-04-11T22:13:39Z</dcterms:created>
  <dcterms:modified xsi:type="dcterms:W3CDTF">2023-07-27T19:37:48Z</dcterms:modified>
  <cp:category/>
</cp:coreProperties>
</file>